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6" r:id="rId1"/>
  </p:sldMasterIdLst>
  <p:sldIdLst>
    <p:sldId id="256" r:id="rId2"/>
    <p:sldId id="273" r:id="rId3"/>
    <p:sldId id="258" r:id="rId4"/>
    <p:sldId id="259" r:id="rId5"/>
    <p:sldId id="260" r:id="rId6"/>
    <p:sldId id="261" r:id="rId7"/>
    <p:sldId id="262" r:id="rId8"/>
    <p:sldId id="269" r:id="rId9"/>
    <p:sldId id="270" r:id="rId10"/>
    <p:sldId id="271" r:id="rId11"/>
    <p:sldId id="272" r:id="rId12"/>
    <p:sldId id="263" r:id="rId13"/>
    <p:sldId id="264" r:id="rId14"/>
    <p:sldId id="265" r:id="rId15"/>
    <p:sldId id="266" r:id="rId16"/>
    <p:sldId id="268" r:id="rId17"/>
    <p:sldId id="274" r:id="rId18"/>
  </p:sldIdLst>
  <p:sldSz cx="9144000" cy="6858000" type="screen4x3"/>
  <p:notesSz cx="6858000" cy="9144000"/>
  <p:custDataLst>
    <p:tags r:id="rId19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72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7C1FF-A199-4E9E-9B43-4E6695A22869}" type="datetimeFigureOut">
              <a:rPr lang="ru-RU" smtClean="0"/>
              <a:pPr/>
              <a:t>30.11.2015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BB305-0BE1-4744-90B7-355A43CB32E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7C1FF-A199-4E9E-9B43-4E6695A22869}" type="datetimeFigureOut">
              <a:rPr lang="ru-RU" smtClean="0"/>
              <a:pPr/>
              <a:t>30.11.2015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BB305-0BE1-4744-90B7-355A43CB32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7C1FF-A199-4E9E-9B43-4E6695A22869}" type="datetimeFigureOut">
              <a:rPr lang="ru-RU" smtClean="0"/>
              <a:pPr/>
              <a:t>30.11.2015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E32BB305-0BE1-4744-90B7-355A43CB32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7C1FF-A199-4E9E-9B43-4E6695A22869}" type="datetimeFigureOut">
              <a:rPr lang="ru-RU" smtClean="0"/>
              <a:pPr/>
              <a:t>30.11.2015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BB305-0BE1-4744-90B7-355A43CB32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7C1FF-A199-4E9E-9B43-4E6695A22869}" type="datetimeFigureOut">
              <a:rPr lang="ru-RU" smtClean="0"/>
              <a:pPr/>
              <a:t>30.11.2015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BB305-0BE1-4744-90B7-355A43CB32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7C1FF-A199-4E9E-9B43-4E6695A22869}" type="datetimeFigureOut">
              <a:rPr lang="ru-RU" smtClean="0"/>
              <a:pPr/>
              <a:t>30.11.2015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BB305-0BE1-4744-90B7-355A43CB32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7C1FF-A199-4E9E-9B43-4E6695A22869}" type="datetimeFigureOut">
              <a:rPr lang="ru-RU" smtClean="0"/>
              <a:pPr/>
              <a:t>30.11.2015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BB305-0BE1-4744-90B7-355A43CB32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7C1FF-A199-4E9E-9B43-4E6695A22869}" type="datetimeFigureOut">
              <a:rPr lang="ru-RU" smtClean="0"/>
              <a:pPr/>
              <a:t>30.11.2015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BB305-0BE1-4744-90B7-355A43CB32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7C1FF-A199-4E9E-9B43-4E6695A22869}" type="datetimeFigureOut">
              <a:rPr lang="ru-RU" smtClean="0"/>
              <a:pPr/>
              <a:t>30.11.2015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BB305-0BE1-4744-90B7-355A43CB32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7C1FF-A199-4E9E-9B43-4E6695A22869}" type="datetimeFigureOut">
              <a:rPr lang="ru-RU" smtClean="0"/>
              <a:pPr/>
              <a:t>30.11.2015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BB305-0BE1-4744-90B7-355A43CB32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7C1FF-A199-4E9E-9B43-4E6695A22869}" type="datetimeFigureOut">
              <a:rPr lang="ru-RU" smtClean="0"/>
              <a:pPr/>
              <a:t>30.11.2015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BB305-0BE1-4744-90B7-355A43CB32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827C1FF-A199-4E9E-9B43-4E6695A22869}" type="datetimeFigureOut">
              <a:rPr lang="ru-RU" smtClean="0"/>
              <a:pPr/>
              <a:t>30.11.2015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E32BB305-0BE1-4744-90B7-355A43CB32E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7" r:id="rId1"/>
    <p:sldLayoutId id="2147483998" r:id="rId2"/>
    <p:sldLayoutId id="2147483999" r:id="rId3"/>
    <p:sldLayoutId id="2147484000" r:id="rId4"/>
    <p:sldLayoutId id="2147484001" r:id="rId5"/>
    <p:sldLayoutId id="2147484002" r:id="rId6"/>
    <p:sldLayoutId id="2147484003" r:id="rId7"/>
    <p:sldLayoutId id="2147484004" r:id="rId8"/>
    <p:sldLayoutId id="2147484005" r:id="rId9"/>
    <p:sldLayoutId id="2147484006" r:id="rId10"/>
    <p:sldLayoutId id="2147484007" r:id="rId11"/>
  </p:sldLayoutIdLst>
  <p:timing>
    <p:tnLst>
      <p:par>
        <p:cTn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slide" Target="slide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slide" Target="slide2.xml"/><Relationship Id="rId4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slide" Target="slide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slide" Target="slide2.xml"/><Relationship Id="rId4" Type="http://schemas.openxmlformats.org/officeDocument/2006/relationships/image" Target="../media/image1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slide" Target="slide2.xml"/><Relationship Id="rId4" Type="http://schemas.openxmlformats.org/officeDocument/2006/relationships/image" Target="../media/image1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slide" Target="slide2.xml"/><Relationship Id="rId4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Сравнительная и превосходная степени прилагательного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3685032"/>
            <a:ext cx="8352928" cy="914400"/>
          </a:xfrm>
        </p:spPr>
        <p:txBody>
          <a:bodyPr>
            <a:normAutofit fontScale="62500" lnSpcReduction="20000"/>
          </a:bodyPr>
          <a:lstStyle/>
          <a:p>
            <a:pPr algn="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(урок обобщения знаний в 4 классе по УМК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Кузовлева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В.П.)</a:t>
            </a:r>
          </a:p>
          <a:p>
            <a:pPr algn="r"/>
            <a:r>
              <a:rPr lang="ru-RU" sz="2800" b="1" smtClean="0">
                <a:latin typeface="Times New Roman" pitchFamily="18" charset="0"/>
                <a:cs typeface="Times New Roman" pitchFamily="18" charset="0"/>
              </a:rPr>
              <a:t>Выполнил: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учитель английского языка </a:t>
            </a:r>
          </a:p>
          <a:p>
            <a:pPr algn="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МКС(К)ОУ школа №39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Чиркова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З.А.           </a:t>
            </a:r>
            <a:r>
              <a:rPr lang="ru-RU" dirty="0" smtClean="0"/>
              <a:t>                                                                                                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>
            <a:hlinkClick r:id="rId2" action="ppaction://hlinksldjump"/>
          </p:cNvPr>
          <p:cNvSpPr/>
          <p:nvPr/>
        </p:nvSpPr>
        <p:spPr>
          <a:xfrm>
            <a:off x="1738258" y="588748"/>
            <a:ext cx="2520000" cy="25202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1.</a:t>
            </a:r>
          </a:p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Let’s </a:t>
            </a:r>
            <a:r>
              <a:rPr lang="en-US" dirty="0" smtClean="0">
                <a:solidFill>
                  <a:schemeClr val="tx1"/>
                </a:solidFill>
              </a:rPr>
              <a:t>check your grammar </a:t>
            </a:r>
            <a:r>
              <a:rPr lang="en-US" dirty="0" smtClean="0">
                <a:solidFill>
                  <a:schemeClr val="tx1"/>
                </a:solidFill>
              </a:rPr>
              <a:t>rules</a:t>
            </a:r>
            <a:r>
              <a:rPr lang="en-US" dirty="0" smtClean="0"/>
              <a:t>.</a:t>
            </a:r>
            <a:endParaRPr lang="ru-RU" dirty="0"/>
          </a:p>
        </p:txBody>
      </p:sp>
      <p:sp>
        <p:nvSpPr>
          <p:cNvPr id="5" name="Овал 4">
            <a:hlinkClick r:id="rId3" action="ppaction://hlinksldjump"/>
          </p:cNvPr>
          <p:cNvSpPr/>
          <p:nvPr/>
        </p:nvSpPr>
        <p:spPr>
          <a:xfrm>
            <a:off x="4644008" y="1628800"/>
            <a:ext cx="2520000" cy="25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2. </a:t>
            </a:r>
            <a:r>
              <a:rPr lang="en-US" dirty="0" smtClean="0">
                <a:solidFill>
                  <a:schemeClr val="tx1"/>
                </a:solidFill>
              </a:rPr>
              <a:t>Comparative </a:t>
            </a:r>
            <a:r>
              <a:rPr lang="en-US" dirty="0" smtClean="0">
                <a:solidFill>
                  <a:schemeClr val="tx1"/>
                </a:solidFill>
              </a:rPr>
              <a:t>or Superlative?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Овал 5">
            <a:hlinkClick r:id="rId4" action="ppaction://hlinksldjump"/>
          </p:cNvPr>
          <p:cNvSpPr/>
          <p:nvPr/>
        </p:nvSpPr>
        <p:spPr>
          <a:xfrm>
            <a:off x="2483768" y="3861048"/>
            <a:ext cx="2520000" cy="25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3. </a:t>
            </a:r>
            <a:r>
              <a:rPr lang="en-US" dirty="0" smtClean="0">
                <a:solidFill>
                  <a:schemeClr val="tx1"/>
                </a:solidFill>
              </a:rPr>
              <a:t>Guess </a:t>
            </a:r>
            <a:r>
              <a:rPr lang="en-US" dirty="0" smtClean="0">
                <a:solidFill>
                  <a:schemeClr val="tx1"/>
                </a:solidFill>
              </a:rPr>
              <a:t>the animals and birds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7" name="Управляющая кнопка: настраиваемая 6">
            <a:hlinkClick r:id="" action="ppaction://hlinkshowjump?jump=endshow" highlightClick="1"/>
          </p:cNvPr>
          <p:cNvSpPr/>
          <p:nvPr/>
        </p:nvSpPr>
        <p:spPr>
          <a:xfrm>
            <a:off x="6012160" y="5301208"/>
            <a:ext cx="2952328" cy="1296144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dirty="0" smtClean="0">
                <a:solidFill>
                  <a:schemeClr val="tx1"/>
                </a:solidFill>
              </a:rPr>
              <a:t>Конец</a:t>
            </a:r>
            <a:endParaRPr lang="ru-RU" sz="6000" dirty="0">
              <a:solidFill>
                <a:schemeClr val="tx1"/>
              </a:solidFill>
            </a:endParaRPr>
          </a:p>
        </p:txBody>
      </p:sp>
      <p:sp>
        <p:nvSpPr>
          <p:cNvPr id="8" name="Стрелка вправо 7"/>
          <p:cNvSpPr/>
          <p:nvPr/>
        </p:nvSpPr>
        <p:spPr>
          <a:xfrm>
            <a:off x="4071934" y="2071678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низ 8"/>
          <p:cNvSpPr/>
          <p:nvPr/>
        </p:nvSpPr>
        <p:spPr>
          <a:xfrm>
            <a:off x="4500562" y="3571876"/>
            <a:ext cx="64294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ru-RU" dirty="0" smtClean="0">
                <a:solidFill>
                  <a:srgbClr val="C00000"/>
                </a:solidFill>
              </a:rPr>
              <a:t>Сравнительная степень показывает: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180728"/>
          </a:xfrm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ajor"/>
        </p:style>
        <p:txBody>
          <a:bodyPr>
            <a:normAutofit/>
          </a:bodyPr>
          <a:lstStyle/>
          <a:p>
            <a:pPr marL="137160" indent="0">
              <a:buNone/>
            </a:pPr>
            <a:r>
              <a:rPr lang="ru-RU" dirty="0" smtClean="0">
                <a:latin typeface="+mn-lt"/>
              </a:rPr>
              <a:t>1) в одном предмете признак проявляется в большей или меньшей степени, чем в другом;</a:t>
            </a:r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457646" y="3047276"/>
            <a:ext cx="8229600" cy="1080120"/>
          </a:xfrm>
          <a:prstGeom prst="rect">
            <a:avLst/>
          </a:prstGeom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ajor"/>
        </p:style>
        <p:txBody>
          <a:bodyPr vert="horz">
            <a:normAutofit/>
          </a:bodyPr>
          <a:lstStyle>
            <a:lvl1pPr marL="548640" indent="-411480" algn="l" rtl="0" eaLnBrk="1" latinLnBrk="0" hangingPunct="1">
              <a:spcBef>
                <a:spcPct val="20000"/>
              </a:spcBef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68680" indent="-283464" algn="l" rtl="0" eaLnBrk="1" latinLnBrk="0" hangingPunct="1">
              <a:spcBef>
                <a:spcPct val="20000"/>
              </a:spcBef>
              <a:buClr>
                <a:schemeClr val="tx1"/>
              </a:buClr>
              <a:buSzPct val="80000"/>
              <a:buFont typeface="Wingdings 2"/>
              <a:buChar char="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33856" indent="-228600" algn="l" rtl="0" eaLnBrk="1" latinLnBrk="0" hangingPunct="1">
              <a:spcBef>
                <a:spcPct val="20000"/>
              </a:spcBef>
              <a:buClr>
                <a:schemeClr val="tx1"/>
              </a:buClr>
              <a:buSzPct val="95000"/>
              <a:buFont typeface="Wingdings"/>
              <a:buChar char="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53312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SzPct val="100000"/>
              <a:buFont typeface="Wingdings 3"/>
              <a:buChar char="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5336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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64792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3"/>
              <a:buChar char="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65960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7128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68296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7160" indent="0">
              <a:buFont typeface="Wingdings 2"/>
              <a:buNone/>
            </a:pPr>
            <a:r>
              <a:rPr lang="ru-RU" dirty="0" smtClean="0"/>
              <a:t>2) предмет превосходит все остальные предметы по какому-либо признаку или качеству;</a:t>
            </a:r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467544" y="4530804"/>
            <a:ext cx="8229600" cy="626388"/>
          </a:xfrm>
          <a:prstGeom prst="rect">
            <a:avLst/>
          </a:prstGeom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ajor"/>
        </p:style>
        <p:txBody>
          <a:bodyPr vert="horz">
            <a:normAutofit/>
          </a:bodyPr>
          <a:lstStyle>
            <a:lvl1pPr marL="548640" indent="-411480" algn="l" rtl="0" eaLnBrk="1" latinLnBrk="0" hangingPunct="1">
              <a:spcBef>
                <a:spcPct val="20000"/>
              </a:spcBef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68680" indent="-283464" algn="l" rtl="0" eaLnBrk="1" latinLnBrk="0" hangingPunct="1">
              <a:spcBef>
                <a:spcPct val="20000"/>
              </a:spcBef>
              <a:buClr>
                <a:schemeClr val="tx1"/>
              </a:buClr>
              <a:buSzPct val="80000"/>
              <a:buFont typeface="Wingdings 2"/>
              <a:buChar char="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33856" indent="-228600" algn="l" rtl="0" eaLnBrk="1" latinLnBrk="0" hangingPunct="1">
              <a:spcBef>
                <a:spcPct val="20000"/>
              </a:spcBef>
              <a:buClr>
                <a:schemeClr val="tx1"/>
              </a:buClr>
              <a:buSzPct val="95000"/>
              <a:buFont typeface="Wingdings"/>
              <a:buChar char="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53312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SzPct val="100000"/>
              <a:buFont typeface="Wingdings 3"/>
              <a:buChar char="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5336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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64792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3"/>
              <a:buChar char="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65960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7128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68296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7160" indent="0">
              <a:buFont typeface="Wingdings 2"/>
              <a:buNone/>
            </a:pPr>
            <a:r>
              <a:rPr lang="ru-RU" dirty="0" smtClean="0"/>
              <a:t>3) предмет обладает каким-либо признаком. </a:t>
            </a:r>
            <a:endParaRPr lang="ru-RU" dirty="0"/>
          </a:p>
        </p:txBody>
      </p:sp>
      <p:sp>
        <p:nvSpPr>
          <p:cNvPr id="9" name="Управляющая кнопка: далее 8">
            <a:hlinkClick r:id="" action="ppaction://hlinkshowjump?jump=nextslide" highlightClick="1"/>
          </p:cNvPr>
          <p:cNvSpPr/>
          <p:nvPr/>
        </p:nvSpPr>
        <p:spPr>
          <a:xfrm>
            <a:off x="5508104" y="5805264"/>
            <a:ext cx="1080120" cy="792088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Управляющая кнопка: домой 9">
            <a:hlinkClick r:id="rId2" action="ppaction://hlinksldjump" highlightClick="1"/>
          </p:cNvPr>
          <p:cNvSpPr/>
          <p:nvPr/>
        </p:nvSpPr>
        <p:spPr>
          <a:xfrm>
            <a:off x="4211960" y="5805264"/>
            <a:ext cx="1080120" cy="79208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23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4" grpId="0" uiExpand="1" build="p" animBg="1"/>
      <p:bldP spid="7" grpId="0" uiExpand="1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6210"/>
          </a:xfrm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rgbClr val="C00000"/>
                </a:solidFill>
              </a:rPr>
              <a:t>Сравнительная степень односложных прилагательных образуется при помощи </a:t>
            </a:r>
            <a:endParaRPr lang="ru-RU" sz="3200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90872" y="2060848"/>
            <a:ext cx="8229600" cy="723295"/>
          </a:xfr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marL="137160" indent="0">
              <a:buNone/>
            </a:pPr>
            <a:r>
              <a:rPr lang="ru-RU" dirty="0" smtClean="0">
                <a:solidFill>
                  <a:schemeClr val="tx1"/>
                </a:solidFill>
              </a:rPr>
              <a:t>1) суффикса – </a:t>
            </a:r>
            <a:r>
              <a:rPr lang="en-US" dirty="0" err="1" smtClean="0">
                <a:solidFill>
                  <a:schemeClr val="tx1"/>
                </a:solidFill>
              </a:rPr>
              <a:t>est</a:t>
            </a:r>
            <a:r>
              <a:rPr lang="ru-RU" dirty="0" smtClean="0">
                <a:solidFill>
                  <a:schemeClr val="tx1"/>
                </a:solidFill>
              </a:rPr>
              <a:t>;</a:t>
            </a:r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590872" y="3068960"/>
            <a:ext cx="8229600" cy="72008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548640" indent="-411480" algn="l" rtl="0" eaLnBrk="1" latinLnBrk="0" hangingPunct="1">
              <a:spcBef>
                <a:spcPct val="20000"/>
              </a:spcBef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68680" indent="-283464" algn="l" rtl="0" eaLnBrk="1" latinLnBrk="0" hangingPunct="1">
              <a:spcBef>
                <a:spcPct val="20000"/>
              </a:spcBef>
              <a:buClr>
                <a:schemeClr val="tx1"/>
              </a:buClr>
              <a:buSzPct val="80000"/>
              <a:buFont typeface="Wingdings 2"/>
              <a:buChar char="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33856" indent="-228600" algn="l" rtl="0" eaLnBrk="1" latinLnBrk="0" hangingPunct="1">
              <a:spcBef>
                <a:spcPct val="20000"/>
              </a:spcBef>
              <a:buClr>
                <a:schemeClr val="tx1"/>
              </a:buClr>
              <a:buSzPct val="95000"/>
              <a:buFont typeface="Wingdings"/>
              <a:buChar char="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53312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SzPct val="100000"/>
              <a:buFont typeface="Wingdings 3"/>
              <a:buChar char="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5336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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64792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3"/>
              <a:buChar char="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65960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7128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68296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7160" indent="0">
              <a:buNone/>
            </a:pPr>
            <a:r>
              <a:rPr lang="ru-RU" dirty="0" smtClean="0"/>
              <a:t>2) суффикса</a:t>
            </a:r>
            <a:r>
              <a:rPr lang="en-US" dirty="0" smtClean="0"/>
              <a:t> – </a:t>
            </a:r>
            <a:r>
              <a:rPr lang="en-US" dirty="0" err="1" smtClean="0"/>
              <a:t>er</a:t>
            </a:r>
            <a:r>
              <a:rPr lang="ru-RU" dirty="0" smtClean="0"/>
              <a:t>;</a:t>
            </a: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590872" y="4077072"/>
            <a:ext cx="8229600" cy="792088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548640" indent="-411480" algn="l" rtl="0" eaLnBrk="1" latinLnBrk="0" hangingPunct="1">
              <a:spcBef>
                <a:spcPct val="20000"/>
              </a:spcBef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68680" indent="-283464" algn="l" rtl="0" eaLnBrk="1" latinLnBrk="0" hangingPunct="1">
              <a:spcBef>
                <a:spcPct val="20000"/>
              </a:spcBef>
              <a:buClr>
                <a:schemeClr val="tx1"/>
              </a:buClr>
              <a:buSzPct val="80000"/>
              <a:buFont typeface="Wingdings 2"/>
              <a:buChar char="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33856" indent="-228600" algn="l" rtl="0" eaLnBrk="1" latinLnBrk="0" hangingPunct="1">
              <a:spcBef>
                <a:spcPct val="20000"/>
              </a:spcBef>
              <a:buClr>
                <a:schemeClr val="tx1"/>
              </a:buClr>
              <a:buSzPct val="95000"/>
              <a:buFont typeface="Wingdings"/>
              <a:buChar char="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53312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SzPct val="100000"/>
              <a:buFont typeface="Wingdings 3"/>
              <a:buChar char="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5336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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64792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3"/>
              <a:buChar char="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65960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7128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68296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7160" indent="0">
              <a:buNone/>
            </a:pPr>
            <a:r>
              <a:rPr lang="ru-RU" dirty="0" smtClean="0"/>
              <a:t>3) суффикса – </a:t>
            </a:r>
            <a:r>
              <a:rPr lang="en-US" dirty="0" smtClean="0"/>
              <a:t>ed.</a:t>
            </a:r>
            <a:endParaRPr lang="ru-RU" dirty="0"/>
          </a:p>
        </p:txBody>
      </p:sp>
      <p:sp>
        <p:nvSpPr>
          <p:cNvPr id="6" name="Управляющая кнопка: далее 5">
            <a:hlinkClick r:id="" action="ppaction://hlinkshowjump?jump=nextslide" highlightClick="1"/>
          </p:cNvPr>
          <p:cNvSpPr/>
          <p:nvPr/>
        </p:nvSpPr>
        <p:spPr>
          <a:xfrm>
            <a:off x="5508104" y="5805264"/>
            <a:ext cx="1080120" cy="792088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Управляющая кнопка: домой 6">
            <a:hlinkClick r:id="rId2" action="ppaction://hlinksldjump" highlightClick="1"/>
          </p:cNvPr>
          <p:cNvSpPr/>
          <p:nvPr/>
        </p:nvSpPr>
        <p:spPr>
          <a:xfrm>
            <a:off x="4211960" y="5805264"/>
            <a:ext cx="1080120" cy="79208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Управляющая кнопка: назад 7">
            <a:hlinkClick r:id="" action="ppaction://hlinkshowjump?jump=previousslide" highlightClick="1"/>
          </p:cNvPr>
          <p:cNvSpPr/>
          <p:nvPr/>
        </p:nvSpPr>
        <p:spPr>
          <a:xfrm>
            <a:off x="2843808" y="5805264"/>
            <a:ext cx="1152128" cy="79208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23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4" grpId="0" uiExpand="1" build="p" animBg="1"/>
      <p:bldP spid="5" grpId="0" uiExpand="1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70186"/>
          </a:xfrm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rgbClr val="C00000"/>
                </a:solidFill>
              </a:rPr>
              <a:t>Превосходная степень многосложных прилагательных образуется при помощи</a:t>
            </a:r>
            <a:endParaRPr lang="ru-RU" sz="3200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3714752"/>
            <a:ext cx="8229600" cy="571504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solidFill>
                  <a:schemeClr val="tx1"/>
                </a:solidFill>
                <a:latin typeface="+mn-lt"/>
              </a:rPr>
              <a:t>3) слова </a:t>
            </a:r>
            <a:r>
              <a:rPr lang="en-US" dirty="0" smtClean="0">
                <a:solidFill>
                  <a:schemeClr val="tx1"/>
                </a:solidFill>
                <a:latin typeface="+mn-lt"/>
              </a:rPr>
              <a:t>best.</a:t>
            </a:r>
            <a:endParaRPr lang="ru-RU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428596" y="2071678"/>
            <a:ext cx="8229600" cy="500066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>
            <a:normAutofit lnSpcReduction="10000"/>
          </a:bodyPr>
          <a:lstStyle/>
          <a:p>
            <a:pPr marL="548640" marR="0" lvl="0" indent="-4114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1) слова 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more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;</a:t>
            </a: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428596" y="2928934"/>
            <a:ext cx="8229600" cy="500066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>
            <a:normAutofit lnSpcReduction="10000"/>
          </a:bodyPr>
          <a:lstStyle/>
          <a:p>
            <a:pPr marL="548640" marR="0" lvl="0" indent="-4114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2) слова 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most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;</a:t>
            </a:r>
          </a:p>
        </p:txBody>
      </p:sp>
      <p:sp>
        <p:nvSpPr>
          <p:cNvPr id="6" name="Управляющая кнопка: далее 5">
            <a:hlinkClick r:id="" action="ppaction://hlinkshowjump?jump=nextslide" highlightClick="1"/>
          </p:cNvPr>
          <p:cNvSpPr/>
          <p:nvPr/>
        </p:nvSpPr>
        <p:spPr>
          <a:xfrm>
            <a:off x="5508104" y="5805264"/>
            <a:ext cx="1080120" cy="792088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Управляющая кнопка: домой 6">
            <a:hlinkClick r:id="rId2" action="ppaction://hlinksldjump" highlightClick="1"/>
          </p:cNvPr>
          <p:cNvSpPr/>
          <p:nvPr/>
        </p:nvSpPr>
        <p:spPr>
          <a:xfrm>
            <a:off x="4211960" y="5805264"/>
            <a:ext cx="1080120" cy="79208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Управляющая кнопка: назад 7">
            <a:hlinkClick r:id="" action="ppaction://hlinkshowjump?jump=previousslide" highlightClick="1"/>
          </p:cNvPr>
          <p:cNvSpPr/>
          <p:nvPr/>
        </p:nvSpPr>
        <p:spPr>
          <a:xfrm>
            <a:off x="2843808" y="5805264"/>
            <a:ext cx="1152128" cy="79208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23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4" grpId="0" uiExpand="1" build="p" animBg="1"/>
      <p:bldP spid="5" grpId="0" uiExpand="1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6210"/>
          </a:xfrm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rgbClr val="C00000"/>
                </a:solidFill>
              </a:rPr>
              <a:t>Определённый артикль </a:t>
            </a:r>
            <a:r>
              <a:rPr lang="en-US" sz="3200" dirty="0" smtClean="0">
                <a:solidFill>
                  <a:srgbClr val="C00000"/>
                </a:solidFill>
              </a:rPr>
              <a:t>the</a:t>
            </a:r>
            <a:r>
              <a:rPr lang="ru-RU" sz="3200" dirty="0" smtClean="0">
                <a:solidFill>
                  <a:srgbClr val="C00000"/>
                </a:solidFill>
              </a:rPr>
              <a:t> употребляется перед сочетанием прилагательного с существительным </a:t>
            </a:r>
            <a:r>
              <a:rPr lang="en-US" sz="3200" dirty="0" smtClean="0">
                <a:solidFill>
                  <a:srgbClr val="C00000"/>
                </a:solidFill>
              </a:rPr>
              <a:t> </a:t>
            </a:r>
            <a:endParaRPr lang="ru-RU" sz="3200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720080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buNone/>
            </a:pPr>
            <a:r>
              <a:rPr lang="ru-RU" dirty="0" smtClean="0">
                <a:solidFill>
                  <a:schemeClr val="tx1"/>
                </a:solidFill>
              </a:rPr>
              <a:t>1) в превосходной степени;</a:t>
            </a:r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467544" y="2996952"/>
            <a:ext cx="8229600" cy="72008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548640" indent="-411480" algn="l" rtl="0" eaLnBrk="1" latinLnBrk="0" hangingPunct="1">
              <a:spcBef>
                <a:spcPct val="20000"/>
              </a:spcBef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68680" indent="-283464" algn="l" rtl="0" eaLnBrk="1" latinLnBrk="0" hangingPunct="1">
              <a:spcBef>
                <a:spcPct val="20000"/>
              </a:spcBef>
              <a:buClr>
                <a:schemeClr val="tx1"/>
              </a:buClr>
              <a:buSzPct val="80000"/>
              <a:buFont typeface="Wingdings 2"/>
              <a:buChar char="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33856" indent="-228600" algn="l" rtl="0" eaLnBrk="1" latinLnBrk="0" hangingPunct="1">
              <a:spcBef>
                <a:spcPct val="20000"/>
              </a:spcBef>
              <a:buClr>
                <a:schemeClr val="tx1"/>
              </a:buClr>
              <a:buSzPct val="95000"/>
              <a:buFont typeface="Wingdings"/>
              <a:buChar char="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53312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SzPct val="100000"/>
              <a:buFont typeface="Wingdings 3"/>
              <a:buChar char="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5336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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64792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3"/>
              <a:buChar char="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65960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7128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68296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ru-RU" dirty="0"/>
              <a:t>2) в сравнительной степени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5" name="Управляющая кнопка: далее 4">
            <a:hlinkClick r:id="" action="ppaction://hlinkshowjump?jump=nextslide" highlightClick="1"/>
          </p:cNvPr>
          <p:cNvSpPr/>
          <p:nvPr/>
        </p:nvSpPr>
        <p:spPr>
          <a:xfrm>
            <a:off x="5508104" y="5805264"/>
            <a:ext cx="1080120" cy="792088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Управляющая кнопка: домой 5">
            <a:hlinkClick r:id="rId2" action="ppaction://hlinksldjump" highlightClick="1"/>
          </p:cNvPr>
          <p:cNvSpPr/>
          <p:nvPr/>
        </p:nvSpPr>
        <p:spPr>
          <a:xfrm>
            <a:off x="4211960" y="5805264"/>
            <a:ext cx="1080120" cy="79208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Управляющая кнопка: назад 6">
            <a:hlinkClick r:id="" action="ppaction://hlinkshowjump?jump=previousslide" highlightClick="1"/>
          </p:cNvPr>
          <p:cNvSpPr/>
          <p:nvPr/>
        </p:nvSpPr>
        <p:spPr>
          <a:xfrm>
            <a:off x="2843808" y="5805264"/>
            <a:ext cx="1152128" cy="79208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4" grpId="0" uiExpand="1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14202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C00000"/>
                </a:solidFill>
              </a:rPr>
              <a:t>Союз </a:t>
            </a:r>
            <a:r>
              <a:rPr lang="en-US" sz="3600" dirty="0" smtClean="0">
                <a:solidFill>
                  <a:srgbClr val="C00000"/>
                </a:solidFill>
              </a:rPr>
              <a:t>than </a:t>
            </a:r>
            <a:r>
              <a:rPr lang="ru-RU" sz="3600" dirty="0" smtClean="0">
                <a:solidFill>
                  <a:srgbClr val="C00000"/>
                </a:solidFill>
              </a:rPr>
              <a:t>(чем) обычно используется 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46856" y="2060848"/>
            <a:ext cx="8229600" cy="115212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1) в предложениях с превосходной степенью прилагательного;</a:t>
            </a:r>
          </a:p>
        </p:txBody>
      </p:sp>
      <p:sp>
        <p:nvSpPr>
          <p:cNvPr id="6" name="Содержимое 2"/>
          <p:cNvSpPr txBox="1">
            <a:spLocks/>
          </p:cNvSpPr>
          <p:nvPr/>
        </p:nvSpPr>
        <p:spPr>
          <a:xfrm>
            <a:off x="446856" y="3284984"/>
            <a:ext cx="8229600" cy="115212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>
            <a:normAutofit/>
          </a:bodyPr>
          <a:lstStyle>
            <a:lvl1pPr marL="548640" indent="-411480" algn="l" rtl="0" eaLnBrk="1" latinLnBrk="0" hangingPunct="1">
              <a:spcBef>
                <a:spcPct val="20000"/>
              </a:spcBef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68680" indent="-283464" algn="l" rtl="0" eaLnBrk="1" latinLnBrk="0" hangingPunct="1">
              <a:spcBef>
                <a:spcPct val="20000"/>
              </a:spcBef>
              <a:buClr>
                <a:schemeClr val="tx1"/>
              </a:buClr>
              <a:buSzPct val="80000"/>
              <a:buFont typeface="Wingdings 2"/>
              <a:buChar char="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33856" indent="-228600" algn="l" rtl="0" eaLnBrk="1" latinLnBrk="0" hangingPunct="1">
              <a:spcBef>
                <a:spcPct val="20000"/>
              </a:spcBef>
              <a:buClr>
                <a:schemeClr val="tx1"/>
              </a:buClr>
              <a:buSzPct val="95000"/>
              <a:buFont typeface="Wingdings"/>
              <a:buChar char="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53312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SzPct val="100000"/>
              <a:buFont typeface="Wingdings 3"/>
              <a:buChar char="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5336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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64792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3"/>
              <a:buChar char="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65960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7128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68296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2) в предложениях со сравнительной степенью прилагательного.</a:t>
            </a:r>
          </a:p>
        </p:txBody>
      </p:sp>
      <p:sp>
        <p:nvSpPr>
          <p:cNvPr id="8" name="Управляющая кнопка: домой 7">
            <a:hlinkClick r:id="rId2" action="ppaction://hlinksldjump" highlightClick="1"/>
          </p:cNvPr>
          <p:cNvSpPr/>
          <p:nvPr/>
        </p:nvSpPr>
        <p:spPr>
          <a:xfrm>
            <a:off x="4211960" y="5805264"/>
            <a:ext cx="1080120" cy="79208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Управляющая кнопка: назад 8">
            <a:hlinkClick r:id="" action="ppaction://hlinkshowjump?jump=previousslide" highlightClick="1"/>
          </p:cNvPr>
          <p:cNvSpPr/>
          <p:nvPr/>
        </p:nvSpPr>
        <p:spPr>
          <a:xfrm>
            <a:off x="2843808" y="5805264"/>
            <a:ext cx="1152128" cy="79208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6" grpId="0" uiExpand="1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An elephant is the … animal on land.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676672"/>
          </a:xfr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marL="137160" indent="0">
              <a:buNone/>
            </a:pPr>
            <a:r>
              <a:rPr lang="ru-RU" dirty="0" smtClean="0">
                <a:solidFill>
                  <a:schemeClr val="tx1"/>
                </a:solidFill>
              </a:rPr>
              <a:t>1) </a:t>
            </a:r>
            <a:r>
              <a:rPr lang="en-US" dirty="0" smtClean="0">
                <a:solidFill>
                  <a:schemeClr val="tx1"/>
                </a:solidFill>
              </a:rPr>
              <a:t>bigger</a:t>
            </a:r>
          </a:p>
        </p:txBody>
      </p:sp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5508104" y="5805264"/>
            <a:ext cx="1080120" cy="792088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4211960" y="5805264"/>
            <a:ext cx="1080120" cy="79208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467544" y="2420888"/>
            <a:ext cx="8229600" cy="67667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548640" indent="-411480" algn="l" rtl="0" eaLnBrk="1" latinLnBrk="0" hangingPunct="1">
              <a:spcBef>
                <a:spcPct val="20000"/>
              </a:spcBef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68680" indent="-283464" algn="l" rtl="0" eaLnBrk="1" latinLnBrk="0" hangingPunct="1">
              <a:spcBef>
                <a:spcPct val="20000"/>
              </a:spcBef>
              <a:buClr>
                <a:schemeClr val="tx1"/>
              </a:buClr>
              <a:buSzPct val="80000"/>
              <a:buFont typeface="Wingdings 2"/>
              <a:buChar char="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33856" indent="-228600" algn="l" rtl="0" eaLnBrk="1" latinLnBrk="0" hangingPunct="1">
              <a:spcBef>
                <a:spcPct val="20000"/>
              </a:spcBef>
              <a:buClr>
                <a:schemeClr val="tx1"/>
              </a:buClr>
              <a:buSzPct val="95000"/>
              <a:buFont typeface="Wingdings"/>
              <a:buChar char="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53312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SzPct val="100000"/>
              <a:buFont typeface="Wingdings 3"/>
              <a:buChar char="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5336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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64792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3"/>
              <a:buChar char="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65960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7128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68296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51510" indent="-514350">
              <a:buNone/>
            </a:pPr>
            <a:r>
              <a:rPr lang="en-US" dirty="0"/>
              <a:t>2) biggest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7" grpId="0" uiExpand="1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The American alligator </a:t>
            </a:r>
            <a:r>
              <a:rPr lang="en-US" dirty="0" smtClean="0">
                <a:solidFill>
                  <a:srgbClr val="C00000"/>
                </a:solidFill>
              </a:rPr>
              <a:t> is the </a:t>
            </a:r>
            <a:r>
              <a:rPr lang="en-US" dirty="0" smtClean="0">
                <a:solidFill>
                  <a:srgbClr val="C00000"/>
                </a:solidFill>
              </a:rPr>
              <a:t>… reptile in America. 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748680"/>
          </a:xfr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marL="137160" indent="0">
              <a:buNone/>
            </a:pPr>
            <a:r>
              <a:rPr lang="ru-RU" dirty="0" smtClean="0">
                <a:solidFill>
                  <a:schemeClr val="tx1"/>
                </a:solidFill>
              </a:rPr>
              <a:t>1) </a:t>
            </a:r>
            <a:r>
              <a:rPr lang="en-US" dirty="0" smtClean="0">
                <a:solidFill>
                  <a:schemeClr val="tx1"/>
                </a:solidFill>
              </a:rPr>
              <a:t>more dangerous</a:t>
            </a:r>
          </a:p>
        </p:txBody>
      </p:sp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5508104" y="5805264"/>
            <a:ext cx="1080120" cy="792088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4211960" y="5805264"/>
            <a:ext cx="1080120" cy="79208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Управляющая кнопка: назад 5">
            <a:hlinkClick r:id="" action="ppaction://hlinkshowjump?jump=previousslide" highlightClick="1"/>
          </p:cNvPr>
          <p:cNvSpPr/>
          <p:nvPr/>
        </p:nvSpPr>
        <p:spPr>
          <a:xfrm>
            <a:off x="2843808" y="5805264"/>
            <a:ext cx="1152128" cy="79208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467544" y="2564904"/>
            <a:ext cx="8229600" cy="74868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548640" indent="-411480" algn="l" rtl="0" eaLnBrk="1" latinLnBrk="0" hangingPunct="1">
              <a:spcBef>
                <a:spcPct val="20000"/>
              </a:spcBef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68680" indent="-283464" algn="l" rtl="0" eaLnBrk="1" latinLnBrk="0" hangingPunct="1">
              <a:spcBef>
                <a:spcPct val="20000"/>
              </a:spcBef>
              <a:buClr>
                <a:schemeClr val="tx1"/>
              </a:buClr>
              <a:buSzPct val="80000"/>
              <a:buFont typeface="Wingdings 2"/>
              <a:buChar char="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33856" indent="-228600" algn="l" rtl="0" eaLnBrk="1" latinLnBrk="0" hangingPunct="1">
              <a:spcBef>
                <a:spcPct val="20000"/>
              </a:spcBef>
              <a:buClr>
                <a:schemeClr val="tx1"/>
              </a:buClr>
              <a:buSzPct val="95000"/>
              <a:buFont typeface="Wingdings"/>
              <a:buChar char="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53312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SzPct val="100000"/>
              <a:buFont typeface="Wingdings 3"/>
              <a:buChar char="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5336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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64792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3"/>
              <a:buChar char="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65960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7128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68296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7160" indent="0">
              <a:buNone/>
            </a:pPr>
            <a:r>
              <a:rPr lang="ru-RU" dirty="0"/>
              <a:t>2) </a:t>
            </a:r>
            <a:r>
              <a:rPr lang="en-US" dirty="0"/>
              <a:t>most  dangerous 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5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7" grpId="0" uiExpand="1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The Goliath frog is … than a duck. 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604664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137160" indent="0">
              <a:buNone/>
            </a:pPr>
            <a:r>
              <a:rPr lang="ru-RU" dirty="0" smtClean="0">
                <a:solidFill>
                  <a:schemeClr val="tx1"/>
                </a:solidFill>
              </a:rPr>
              <a:t>1) </a:t>
            </a:r>
            <a:r>
              <a:rPr lang="en-US" dirty="0" smtClean="0">
                <a:solidFill>
                  <a:schemeClr val="tx1"/>
                </a:solidFill>
              </a:rPr>
              <a:t>bigger</a:t>
            </a:r>
          </a:p>
          <a:p>
            <a:pPr marL="137160" indent="0">
              <a:buNone/>
            </a:pP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5508104" y="5805264"/>
            <a:ext cx="1080120" cy="792088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4211960" y="5805264"/>
            <a:ext cx="1080120" cy="79208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Управляющая кнопка: назад 5">
            <a:hlinkClick r:id="" action="ppaction://hlinkshowjump?jump=previousslide" highlightClick="1"/>
          </p:cNvPr>
          <p:cNvSpPr/>
          <p:nvPr/>
        </p:nvSpPr>
        <p:spPr>
          <a:xfrm>
            <a:off x="2843808" y="5805264"/>
            <a:ext cx="1152128" cy="79208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446856" y="2348880"/>
            <a:ext cx="8229600" cy="6046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>
            <a:normAutofit/>
          </a:bodyPr>
          <a:lstStyle>
            <a:lvl1pPr marL="548640" indent="-411480" algn="l" rtl="0" eaLnBrk="1" latinLnBrk="0" hangingPunct="1">
              <a:spcBef>
                <a:spcPct val="20000"/>
              </a:spcBef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68680" indent="-283464" algn="l" rtl="0" eaLnBrk="1" latinLnBrk="0" hangingPunct="1">
              <a:spcBef>
                <a:spcPct val="20000"/>
              </a:spcBef>
              <a:buClr>
                <a:schemeClr val="tx1"/>
              </a:buClr>
              <a:buSzPct val="80000"/>
              <a:buFont typeface="Wingdings 2"/>
              <a:buChar char="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33856" indent="-228600" algn="l" rtl="0" eaLnBrk="1" latinLnBrk="0" hangingPunct="1">
              <a:spcBef>
                <a:spcPct val="20000"/>
              </a:spcBef>
              <a:buClr>
                <a:schemeClr val="tx1"/>
              </a:buClr>
              <a:buSzPct val="95000"/>
              <a:buFont typeface="Wingdings"/>
              <a:buChar char="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53312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SzPct val="100000"/>
              <a:buFont typeface="Wingdings 3"/>
              <a:buChar char="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5336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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64792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3"/>
              <a:buChar char="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65960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7128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68296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51510" indent="-514350">
              <a:buNone/>
            </a:pPr>
            <a:r>
              <a:rPr lang="en-US" dirty="0"/>
              <a:t>2)  </a:t>
            </a:r>
            <a:r>
              <a:rPr lang="en-US" dirty="0" smtClean="0"/>
              <a:t>biggest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15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7" grpId="0" uiExpand="1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The whale shark is … than the great white shark.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748680"/>
          </a:xfr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marL="137160" indent="0">
              <a:buNone/>
            </a:pPr>
            <a:r>
              <a:rPr lang="ru-RU" dirty="0" smtClean="0">
                <a:solidFill>
                  <a:schemeClr val="tx1"/>
                </a:solidFill>
              </a:rPr>
              <a:t>1) </a:t>
            </a:r>
            <a:r>
              <a:rPr lang="en-US" dirty="0" smtClean="0">
                <a:solidFill>
                  <a:schemeClr val="tx1"/>
                </a:solidFill>
              </a:rPr>
              <a:t>longer</a:t>
            </a:r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4211960" y="5805264"/>
            <a:ext cx="1080120" cy="79208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Управляющая кнопка: назад 5">
            <a:hlinkClick r:id="" action="ppaction://hlinkshowjump?jump=previousslide" highlightClick="1"/>
          </p:cNvPr>
          <p:cNvSpPr/>
          <p:nvPr/>
        </p:nvSpPr>
        <p:spPr>
          <a:xfrm>
            <a:off x="2843808" y="5805264"/>
            <a:ext cx="1152128" cy="79208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одержимое 2"/>
          <p:cNvSpPr txBox="1">
            <a:spLocks/>
          </p:cNvSpPr>
          <p:nvPr/>
        </p:nvSpPr>
        <p:spPr>
          <a:xfrm>
            <a:off x="467544" y="2492896"/>
            <a:ext cx="8229600" cy="74868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548640" indent="-411480" algn="l" rtl="0" eaLnBrk="1" latinLnBrk="0" hangingPunct="1">
              <a:spcBef>
                <a:spcPct val="20000"/>
              </a:spcBef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68680" indent="-283464" algn="l" rtl="0" eaLnBrk="1" latinLnBrk="0" hangingPunct="1">
              <a:spcBef>
                <a:spcPct val="20000"/>
              </a:spcBef>
              <a:buClr>
                <a:schemeClr val="tx1"/>
              </a:buClr>
              <a:buSzPct val="80000"/>
              <a:buFont typeface="Wingdings 2"/>
              <a:buChar char="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33856" indent="-228600" algn="l" rtl="0" eaLnBrk="1" latinLnBrk="0" hangingPunct="1">
              <a:spcBef>
                <a:spcPct val="20000"/>
              </a:spcBef>
              <a:buClr>
                <a:schemeClr val="tx1"/>
              </a:buClr>
              <a:buSzPct val="95000"/>
              <a:buFont typeface="Wingdings"/>
              <a:buChar char="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53312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SzPct val="100000"/>
              <a:buFont typeface="Wingdings 3"/>
              <a:buChar char="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5336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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64792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3"/>
              <a:buChar char="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65960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7128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68296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51510" indent="-514350">
              <a:buNone/>
            </a:pPr>
            <a:r>
              <a:rPr lang="en-US" dirty="0"/>
              <a:t>2) longest 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5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15" dur="5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10" grpId="0" uiExpand="1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dirty="0" smtClean="0">
                <a:solidFill>
                  <a:srgbClr val="C00000"/>
                </a:solidFill>
              </a:rPr>
              <a:t>This bird is smaller than a turkey but it can swim.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10244" name="Picture 4" descr="Картинки по запросу колибри картинки для детей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474" y="2238674"/>
            <a:ext cx="2414302" cy="2434592"/>
          </a:xfrm>
          <a:prstGeom prst="rect">
            <a:avLst/>
          </a:prstGeom>
          <a:noFill/>
        </p:spPr>
      </p:pic>
      <p:pic>
        <p:nvPicPr>
          <p:cNvPr id="10246" name="Picture 6" descr="Картинки по запросу курица картинки для детей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08330" y="2058654"/>
            <a:ext cx="3059814" cy="2794632"/>
          </a:xfrm>
          <a:prstGeom prst="rect">
            <a:avLst/>
          </a:prstGeom>
          <a:noFill/>
        </p:spPr>
      </p:pic>
      <p:pic>
        <p:nvPicPr>
          <p:cNvPr id="10250" name="Picture 10" descr="Картинки по запросу утка картинки для детей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60326" y="1820403"/>
            <a:ext cx="2876170" cy="3408797"/>
          </a:xfrm>
          <a:prstGeom prst="rect">
            <a:avLst/>
          </a:prstGeom>
          <a:noFill/>
        </p:spPr>
      </p:pic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5508104" y="5805264"/>
            <a:ext cx="1080120" cy="792088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Управляющая кнопка: домой 8">
            <a:hlinkClick r:id="rId5" action="ppaction://hlinksldjump" highlightClick="1"/>
          </p:cNvPr>
          <p:cNvSpPr/>
          <p:nvPr/>
        </p:nvSpPr>
        <p:spPr>
          <a:xfrm>
            <a:off x="4211960" y="5805264"/>
            <a:ext cx="1080120" cy="79208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2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025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50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2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44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02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46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dirty="0" smtClean="0">
                <a:solidFill>
                  <a:srgbClr val="C00000"/>
                </a:solidFill>
              </a:rPr>
              <a:t>This animal is faster than a cow and you can ride it</a:t>
            </a:r>
            <a:r>
              <a:rPr lang="en-US" sz="4400" dirty="0" smtClean="0"/>
              <a:t>.</a:t>
            </a:r>
            <a:endParaRPr lang="ru-RU" dirty="0"/>
          </a:p>
        </p:txBody>
      </p:sp>
      <p:pic>
        <p:nvPicPr>
          <p:cNvPr id="9218" name="Picture 2" descr="Картинки по запросу собака картинки для детей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55223" y="2143213"/>
            <a:ext cx="3079270" cy="2725914"/>
          </a:xfrm>
          <a:prstGeom prst="rect">
            <a:avLst/>
          </a:prstGeom>
          <a:noFill/>
        </p:spPr>
      </p:pic>
      <p:pic>
        <p:nvPicPr>
          <p:cNvPr id="9220" name="Picture 4" descr="Картинки по запросу кролик картинки для детей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3848" y="2139283"/>
            <a:ext cx="2279426" cy="2725914"/>
          </a:xfrm>
          <a:prstGeom prst="rect">
            <a:avLst/>
          </a:prstGeom>
          <a:noFill/>
        </p:spPr>
      </p:pic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5508104" y="5805264"/>
            <a:ext cx="1080120" cy="792088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Управляющая кнопка: домой 7">
            <a:hlinkClick r:id="rId4" action="ppaction://hlinksldjump" highlightClick="1"/>
          </p:cNvPr>
          <p:cNvSpPr/>
          <p:nvPr/>
        </p:nvSpPr>
        <p:spPr>
          <a:xfrm>
            <a:off x="4211960" y="5805264"/>
            <a:ext cx="1080120" cy="79208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Управляющая кнопка: назад 8">
            <a:hlinkClick r:id="" action="ppaction://hlinkshowjump?jump=previousslide" highlightClick="1"/>
          </p:cNvPr>
          <p:cNvSpPr/>
          <p:nvPr/>
        </p:nvSpPr>
        <p:spPr>
          <a:xfrm>
            <a:off x="2843808" y="5805264"/>
            <a:ext cx="1152128" cy="79208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http://www.avataris-faun.ru/avatars_200x200/68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7893" y="2123847"/>
            <a:ext cx="2725915" cy="2725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2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20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92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2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18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dirty="0" smtClean="0">
                <a:solidFill>
                  <a:srgbClr val="C00000"/>
                </a:solidFill>
              </a:rPr>
              <a:t>This animal is smaller than a dog but its ears are longer.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8194" name="Picture 2" descr="Картинки по запросу белка картинки для детей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6027" y="1844486"/>
            <a:ext cx="2672833" cy="2904139"/>
          </a:xfrm>
          <a:prstGeom prst="rect">
            <a:avLst/>
          </a:prstGeom>
          <a:noFill/>
        </p:spPr>
      </p:pic>
      <p:pic>
        <p:nvPicPr>
          <p:cNvPr id="8196" name="Picture 4" descr="Картинки по запросу поросёнок картинки для детей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2667" y="1844485"/>
            <a:ext cx="3015837" cy="2904139"/>
          </a:xfrm>
          <a:prstGeom prst="rect">
            <a:avLst/>
          </a:prstGeom>
          <a:noFill/>
        </p:spPr>
      </p:pic>
      <p:pic>
        <p:nvPicPr>
          <p:cNvPr id="8198" name="Picture 6" descr="Картинки по запросу кролик картинки для детей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87824" y="1844486"/>
            <a:ext cx="2912943" cy="2912946"/>
          </a:xfrm>
          <a:prstGeom prst="rect">
            <a:avLst/>
          </a:prstGeom>
          <a:noFill/>
        </p:spPr>
      </p:pic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5508104" y="5805264"/>
            <a:ext cx="1080120" cy="792088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Управляющая кнопка: домой 7">
            <a:hlinkClick r:id="rId5" action="ppaction://hlinksldjump" highlightClick="1"/>
          </p:cNvPr>
          <p:cNvSpPr/>
          <p:nvPr/>
        </p:nvSpPr>
        <p:spPr>
          <a:xfrm>
            <a:off x="4211960" y="5805264"/>
            <a:ext cx="1080120" cy="79208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Управляющая кнопка: назад 8">
            <a:hlinkClick r:id="" action="ppaction://hlinkshowjump?jump=previousslide" highlightClick="1"/>
          </p:cNvPr>
          <p:cNvSpPr/>
          <p:nvPr/>
        </p:nvSpPr>
        <p:spPr>
          <a:xfrm>
            <a:off x="2843808" y="5805264"/>
            <a:ext cx="1152128" cy="79208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1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94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81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96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81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2000" fill="hold"/>
                                        <p:tgtEl>
                                          <p:spTgt spid="819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98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The </a:t>
            </a:r>
            <a:r>
              <a:rPr lang="en-US" dirty="0" smtClean="0">
                <a:solidFill>
                  <a:srgbClr val="C00000"/>
                </a:solidFill>
              </a:rPr>
              <a:t>smallest bird in the world </a:t>
            </a:r>
            <a:r>
              <a:rPr lang="en-US" dirty="0" smtClean="0">
                <a:solidFill>
                  <a:srgbClr val="C00000"/>
                </a:solidFill>
              </a:rPr>
              <a:t>is… </a:t>
            </a:r>
            <a:r>
              <a:rPr lang="en-US" dirty="0" smtClean="0"/>
              <a:t>…</a:t>
            </a:r>
            <a:endParaRPr lang="ru-RU" dirty="0"/>
          </a:p>
        </p:txBody>
      </p:sp>
      <p:pic>
        <p:nvPicPr>
          <p:cNvPr id="7170" name="Picture 2" descr="Картинки по запросу страус  картинки для детей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8102" y="1785926"/>
            <a:ext cx="1680080" cy="2652759"/>
          </a:xfrm>
          <a:prstGeom prst="rect">
            <a:avLst/>
          </a:prstGeom>
          <a:noFill/>
        </p:spPr>
      </p:pic>
      <p:pic>
        <p:nvPicPr>
          <p:cNvPr id="7172" name="Picture 4" descr="Картинки по запросу цыплёнок  картинки для детей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9792" y="1779516"/>
            <a:ext cx="2639011" cy="2657595"/>
          </a:xfrm>
          <a:prstGeom prst="rect">
            <a:avLst/>
          </a:prstGeom>
          <a:noFill/>
        </p:spPr>
      </p:pic>
      <p:pic>
        <p:nvPicPr>
          <p:cNvPr id="7174" name="Picture 6" descr="Картинки по запросу колибри  картинки для детей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19330" y="1779516"/>
            <a:ext cx="3045158" cy="2657595"/>
          </a:xfrm>
          <a:prstGeom prst="rect">
            <a:avLst/>
          </a:prstGeom>
          <a:noFill/>
        </p:spPr>
      </p:pic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5508104" y="5805264"/>
            <a:ext cx="1080120" cy="792088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Управляющая кнопка: домой 8">
            <a:hlinkClick r:id="rId5" action="ppaction://hlinksldjump" highlightClick="1"/>
          </p:cNvPr>
          <p:cNvSpPr/>
          <p:nvPr/>
        </p:nvSpPr>
        <p:spPr>
          <a:xfrm>
            <a:off x="4211960" y="5805264"/>
            <a:ext cx="1080120" cy="79208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Управляющая кнопка: назад 9">
            <a:hlinkClick r:id="" action="ppaction://hlinkshowjump?jump=previousslide" highlightClick="1"/>
          </p:cNvPr>
          <p:cNvSpPr/>
          <p:nvPr/>
        </p:nvSpPr>
        <p:spPr>
          <a:xfrm>
            <a:off x="2843808" y="5805264"/>
            <a:ext cx="1152128" cy="79208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1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70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71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7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72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71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8" dur="2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74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The heaviest bird in the world is…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5122" name="Picture 2" descr="Картинки по запросу павлин  картинки для детей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638" y="2074526"/>
            <a:ext cx="2290576" cy="2290578"/>
          </a:xfrm>
          <a:prstGeom prst="rect">
            <a:avLst/>
          </a:prstGeom>
          <a:noFill/>
        </p:spPr>
      </p:pic>
      <p:pic>
        <p:nvPicPr>
          <p:cNvPr id="5124" name="Picture 4" descr="Картинки по запросу страус  картинки для детей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71926" y="2074525"/>
            <a:ext cx="3095372" cy="2290578"/>
          </a:xfrm>
          <a:prstGeom prst="rect">
            <a:avLst/>
          </a:prstGeom>
          <a:noFill/>
        </p:spPr>
      </p:pic>
      <p:pic>
        <p:nvPicPr>
          <p:cNvPr id="5126" name="Picture 6" descr="Картинки по запросу сова  картинки для детей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84294" y="2081776"/>
            <a:ext cx="3052202" cy="2283327"/>
          </a:xfrm>
          <a:prstGeom prst="rect">
            <a:avLst/>
          </a:prstGeom>
          <a:noFill/>
        </p:spPr>
      </p:pic>
      <p:sp>
        <p:nvSpPr>
          <p:cNvPr id="8" name="Управляющая кнопка: домой 7">
            <a:hlinkClick r:id="rId5" action="ppaction://hlinksldjump" highlightClick="1"/>
          </p:cNvPr>
          <p:cNvSpPr/>
          <p:nvPr/>
        </p:nvSpPr>
        <p:spPr>
          <a:xfrm>
            <a:off x="4211960" y="5805264"/>
            <a:ext cx="1080120" cy="79208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Управляющая кнопка: назад 8">
            <a:hlinkClick r:id="" action="ppaction://hlinkshowjump?jump=previousslide" highlightClick="1"/>
          </p:cNvPr>
          <p:cNvSpPr/>
          <p:nvPr/>
        </p:nvSpPr>
        <p:spPr>
          <a:xfrm>
            <a:off x="2843808" y="5805264"/>
            <a:ext cx="1152128" cy="79208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1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1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512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4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51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7" dur="20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6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Использованная литература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1. </a:t>
            </a:r>
            <a:r>
              <a:rPr lang="ru-RU" dirty="0" err="1" smtClean="0"/>
              <a:t>Кузовлев</a:t>
            </a:r>
            <a:r>
              <a:rPr lang="ru-RU" dirty="0" smtClean="0"/>
              <a:t> В.П., </a:t>
            </a:r>
            <a:r>
              <a:rPr lang="ru-RU" dirty="0" err="1" smtClean="0"/>
              <a:t>Перегудова</a:t>
            </a:r>
            <a:r>
              <a:rPr lang="ru-RU" dirty="0" smtClean="0"/>
              <a:t> Э.Ш. Английский язык. 4 класс: учебник для общеобразовательных организаций. М., Просвещение, 2013</a:t>
            </a:r>
          </a:p>
          <a:p>
            <a:pPr>
              <a:buNone/>
            </a:pPr>
            <a:r>
              <a:rPr lang="ru-RU" dirty="0" smtClean="0"/>
              <a:t>2. </a:t>
            </a:r>
            <a:r>
              <a:rPr lang="ru-RU" dirty="0" err="1" smtClean="0"/>
              <a:t>Кузовлев</a:t>
            </a:r>
            <a:r>
              <a:rPr lang="ru-RU" dirty="0" smtClean="0"/>
              <a:t> В.П., </a:t>
            </a:r>
            <a:r>
              <a:rPr lang="ru-RU" dirty="0" err="1" smtClean="0"/>
              <a:t>Перегудова</a:t>
            </a:r>
            <a:r>
              <a:rPr lang="ru-RU" dirty="0" smtClean="0"/>
              <a:t> Э.Ш. Английский язык. Рабочая тетрадью 4 класс: учебное пособие для общеобразовательных организаций. М., Просвещение, 2013</a:t>
            </a:r>
            <a:endParaRPr lang="ru-RU" dirty="0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f19325baa7aad36f622cfe6567d7fdaf228c73d8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455</TotalTime>
  <Words>359</Words>
  <Application>Microsoft Office PowerPoint</Application>
  <PresentationFormat>Экран (4:3)</PresentationFormat>
  <Paragraphs>47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Апекс</vt:lpstr>
      <vt:lpstr>Сравнительная и превосходная степени прилагательного</vt:lpstr>
      <vt:lpstr>Слайд 2</vt:lpstr>
      <vt:lpstr>Сравнительная степень показывает:</vt:lpstr>
      <vt:lpstr>Сравнительная степень односложных прилагательных образуется при помощи </vt:lpstr>
      <vt:lpstr>Превосходная степень многосложных прилагательных образуется при помощи</vt:lpstr>
      <vt:lpstr>Определённый артикль the употребляется перед сочетанием прилагательного с существительным  </vt:lpstr>
      <vt:lpstr>Союз than (чем) обычно используется </vt:lpstr>
      <vt:lpstr>An elephant is the … animal on land.</vt:lpstr>
      <vt:lpstr>The American alligator  is the … reptile in America. </vt:lpstr>
      <vt:lpstr>The Goliath frog is … than a duck. </vt:lpstr>
      <vt:lpstr>The whale shark is … than the great white shark.</vt:lpstr>
      <vt:lpstr>This bird is smaller than a turkey but it can swim.</vt:lpstr>
      <vt:lpstr>This animal is faster than a cow and you can ride it.</vt:lpstr>
      <vt:lpstr>This animal is smaller than a dog but its ears are longer.</vt:lpstr>
      <vt:lpstr>The smallest bird in the world is… …</vt:lpstr>
      <vt:lpstr>The heaviest bird in the world is…</vt:lpstr>
      <vt:lpstr>Использованная литература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Сравнительная и превосходная степени прилагательного</dc:title>
  <dc:creator>Школа</dc:creator>
  <cp:lastModifiedBy>Admin</cp:lastModifiedBy>
  <cp:revision>40</cp:revision>
  <dcterms:created xsi:type="dcterms:W3CDTF">2015-11-26T06:22:02Z</dcterms:created>
  <dcterms:modified xsi:type="dcterms:W3CDTF">2015-11-30T18:17:04Z</dcterms:modified>
</cp:coreProperties>
</file>